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0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78" r:id="rId22"/>
    <p:sldId id="275" r:id="rId23"/>
    <p:sldId id="274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1F19-25C5-40EE-960A-82773799D55A}" type="datetime1">
              <a:rPr lang="en-US" smtClean="0"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Dr Priy B Dwivedi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13397-DBFF-46AA-872E-A9060AD81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11705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3B1B5-6E56-4F06-8B72-D2F7DE59740E}" type="datetime1">
              <a:rPr lang="en-US" smtClean="0"/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Dr Priy B Dwivedi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AB1D1-FAF4-4688-9A8D-C5FD0D55D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0480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1869959-0344-4E4B-89AD-76C1DB292F55}" type="datetime1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 Priy B Dwivedi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0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3028DE8-FD36-4A72-8E30-3B99A9CB92CB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Priy B Dwivedi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25F015B-2175-4ABE-83A4-217DF1DA9086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48E5-5D77-48F1-B7AD-717FAEF6017F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5430-3935-44D6-B5AB-5767DA66C75E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875C-AC22-41D3-9E83-6EF0ED2BFD44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14A1935-54F0-4C2A-8520-D96AAEC16DF0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BB96-0A1E-44D0-A581-10EBE1FE7BB4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0C4D-59C6-451F-B609-8A828ADABFF5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1385-7764-463D-8298-7C4F7735939E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7166-9CB7-408B-B0A0-FA0EA59A4F7D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8D0E777-6C01-4850-B1F4-35B07586F723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155ECF7-1129-48DE-8FA5-7EE705BCD1E2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8E4CF6-1349-4F74-8EC5-48AFD0D9A792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authoraid.info/en/fundin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orcid.org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Self Marketing Tools &amp; strategies for Academic Researchers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Network = ‘net’ work = </a:t>
            </a:r>
            <a:r>
              <a:rPr lang="en-US" dirty="0" err="1" smtClean="0"/>
              <a:t>networth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76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570"/>
          <a:stretch/>
        </p:blipFill>
        <p:spPr>
          <a:xfrm>
            <a:off x="1303315" y="557123"/>
            <a:ext cx="9849789" cy="51739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365937" y="2678806"/>
            <a:ext cx="2562896" cy="15712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21994" y="4397928"/>
            <a:ext cx="4716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They are doing marketing for our research 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0D57-40C9-434D-A8A9-E245995A78F2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605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079939"/>
            <a:ext cx="10178322" cy="3593591"/>
          </a:xfrm>
        </p:spPr>
        <p:txBody>
          <a:bodyPr>
            <a:normAutofit/>
          </a:bodyPr>
          <a:lstStyle/>
          <a:p>
            <a:r>
              <a:rPr lang="en-US" sz="2400" dirty="0"/>
              <a:t>Advance your </a:t>
            </a:r>
            <a:r>
              <a:rPr lang="en-US" sz="2400" dirty="0" smtClean="0"/>
              <a:t>research (Discover </a:t>
            </a:r>
            <a:r>
              <a:rPr lang="en-US" sz="2400" dirty="0"/>
              <a:t>scientific knowledge, and make your research </a:t>
            </a:r>
            <a:r>
              <a:rPr lang="en-US" sz="2400" dirty="0" smtClean="0"/>
              <a:t>visible)</a:t>
            </a:r>
          </a:p>
          <a:p>
            <a:r>
              <a:rPr lang="en-US" sz="2400" dirty="0" smtClean="0"/>
              <a:t>Academic activities, Networking, Sharing knowledge and research documents. </a:t>
            </a:r>
          </a:p>
          <a:p>
            <a:r>
              <a:rPr lang="en-US" sz="2400" dirty="0" smtClean="0"/>
              <a:t>Upload articles, proceedings, dataset, lecture slides etc.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Research Gate Score </a:t>
            </a:r>
            <a:r>
              <a:rPr lang="en-US" sz="2400" dirty="0" smtClean="0"/>
              <a:t>[Measure impact of activities done on portal, along-with impact of research articles]</a:t>
            </a:r>
          </a:p>
          <a:p>
            <a:r>
              <a:rPr lang="en-US" sz="2400" dirty="0" smtClean="0"/>
              <a:t>Login LinkedIn, Google Facebook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C087-94EE-42E8-92ED-4712897484B9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984"/>
          <a:stretch/>
        </p:blipFill>
        <p:spPr>
          <a:xfrm>
            <a:off x="1159099" y="489820"/>
            <a:ext cx="10341736" cy="552461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640169" y="4778062"/>
            <a:ext cx="1867437" cy="3992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739425" y="2318197"/>
            <a:ext cx="1352282" cy="167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435662" y="3252127"/>
            <a:ext cx="1171977" cy="547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1B7F-31F5-4ED1-9F33-5763F3A6C1E0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3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322"/>
          <a:stretch/>
        </p:blipFill>
        <p:spPr>
          <a:xfrm>
            <a:off x="1058617" y="491311"/>
            <a:ext cx="10545248" cy="561327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B0B2-5096-416C-9BAE-81B26A1BDD20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601532" y="2871989"/>
            <a:ext cx="2331076" cy="13651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51412" y="2895567"/>
            <a:ext cx="3500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Marketing tool for college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810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Scholar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242948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Provide great insight about citation of published article.</a:t>
            </a:r>
          </a:p>
          <a:p>
            <a:pPr algn="just"/>
            <a:r>
              <a:rPr lang="en-US" dirty="0"/>
              <a:t>Google Scholar is a freely accessible web search engine </a:t>
            </a:r>
            <a:r>
              <a:rPr lang="en-US" dirty="0">
                <a:solidFill>
                  <a:srgbClr val="FF0000"/>
                </a:solidFill>
              </a:rPr>
              <a:t>that indexes the full text or metadata </a:t>
            </a:r>
            <a:r>
              <a:rPr lang="en-US" dirty="0"/>
              <a:t>of scholarly literature across an array of publishing formats and </a:t>
            </a:r>
            <a:r>
              <a:rPr lang="en-US" dirty="0" smtClean="0"/>
              <a:t>disciplines.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Create account, verify institutional email </a:t>
            </a:r>
            <a:r>
              <a:rPr lang="en-US" dirty="0" smtClean="0"/>
              <a:t>and be famous. </a:t>
            </a:r>
          </a:p>
          <a:p>
            <a:pPr algn="just"/>
            <a:r>
              <a:rPr lang="en-US" dirty="0"/>
              <a:t>Google Scholar Citations provide a simple way for authors to </a:t>
            </a:r>
            <a:r>
              <a:rPr lang="en-US" dirty="0">
                <a:solidFill>
                  <a:srgbClr val="FF0000"/>
                </a:solidFill>
              </a:rPr>
              <a:t>keep track of citations </a:t>
            </a:r>
            <a:r>
              <a:rPr lang="en-US" dirty="0"/>
              <a:t>to their articles. You can check </a:t>
            </a:r>
            <a:r>
              <a:rPr lang="en-US" dirty="0">
                <a:solidFill>
                  <a:srgbClr val="FF0000"/>
                </a:solidFill>
              </a:rPr>
              <a:t>who is citing your publications, graph citations over time</a:t>
            </a:r>
            <a:r>
              <a:rPr lang="en-US" dirty="0"/>
              <a:t>, and compute several citation metrics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Citation </a:t>
            </a:r>
            <a:r>
              <a:rPr lang="en-US" dirty="0"/>
              <a:t>metrics are </a:t>
            </a:r>
            <a:r>
              <a:rPr lang="en-US" dirty="0">
                <a:solidFill>
                  <a:srgbClr val="FF0000"/>
                </a:solidFill>
              </a:rPr>
              <a:t>computed and updated automatically </a:t>
            </a:r>
            <a:r>
              <a:rPr lang="en-US" dirty="0"/>
              <a:t>as Google Scholar finds new citations to your work on the web.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53A9-F822-49A1-AAB0-7AAF45297258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78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058"/>
          <a:stretch/>
        </p:blipFill>
        <p:spPr>
          <a:xfrm>
            <a:off x="1354829" y="641471"/>
            <a:ext cx="9831485" cy="519266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6867-AB74-4F8D-A93D-00B7496E5B67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Mendeley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55" y="1250131"/>
            <a:ext cx="8768086" cy="492964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E1DF-4318-4C57-9662-8AE870822CE9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3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589" y="509701"/>
            <a:ext cx="10094488" cy="567537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5872766" y="3347390"/>
            <a:ext cx="555067" cy="2973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631842" y="1387632"/>
            <a:ext cx="4842456" cy="360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237927" y="2292439"/>
            <a:ext cx="721217" cy="64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03842" y="2515618"/>
            <a:ext cx="333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Opportunity to share n showcase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CE95-45AB-4D10-84D3-DEAE631D8BF1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Publon</a:t>
            </a:r>
            <a:r>
              <a:rPr lang="en-US" dirty="0" smtClean="0"/>
              <a:t> </a:t>
            </a:r>
            <a:r>
              <a:rPr lang="en-US" sz="2400" dirty="0" smtClean="0"/>
              <a:t>(by </a:t>
            </a:r>
            <a:r>
              <a:rPr lang="en-US" sz="2400" dirty="0" err="1" smtClean="0"/>
              <a:t>clarivate</a:t>
            </a:r>
            <a:r>
              <a:rPr lang="en-US" sz="2400" dirty="0" smtClean="0"/>
              <a:t>: Company behind TR, WOS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299" y="2286000"/>
            <a:ext cx="6714723" cy="36195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When you do article review, let the whole world know that you did some good reviews for good journal. </a:t>
            </a:r>
          </a:p>
          <a:p>
            <a:r>
              <a:rPr lang="en-US" sz="2200" dirty="0" err="1" smtClean="0"/>
              <a:t>Publons</a:t>
            </a:r>
            <a:r>
              <a:rPr lang="en-US" sz="2200" dirty="0" smtClean="0"/>
              <a:t> </a:t>
            </a:r>
            <a:r>
              <a:rPr lang="en-US" sz="2200" dirty="0"/>
              <a:t>is a website and free service for academics to </a:t>
            </a:r>
            <a:r>
              <a:rPr lang="en-US" sz="2200" dirty="0">
                <a:solidFill>
                  <a:srgbClr val="FF0000"/>
                </a:solidFill>
              </a:rPr>
              <a:t>track, verify and showcase their peer </a:t>
            </a:r>
            <a:r>
              <a:rPr lang="en-US" sz="2200" dirty="0" smtClean="0">
                <a:solidFill>
                  <a:srgbClr val="FF0000"/>
                </a:solidFill>
              </a:rPr>
              <a:t>reviews </a:t>
            </a:r>
            <a:r>
              <a:rPr lang="en-US" sz="2200" dirty="0">
                <a:solidFill>
                  <a:srgbClr val="FF0000"/>
                </a:solidFill>
              </a:rPr>
              <a:t>and editorial contributions </a:t>
            </a:r>
            <a:r>
              <a:rPr lang="en-US" sz="2200" dirty="0"/>
              <a:t>across the world's academic </a:t>
            </a:r>
            <a:r>
              <a:rPr lang="en-US" sz="2200" dirty="0" smtClean="0"/>
              <a:t>journals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Make </a:t>
            </a:r>
            <a:r>
              <a:rPr lang="en-US" sz="2200" dirty="0" smtClean="0"/>
              <a:t>your free account using ORCID, </a:t>
            </a:r>
            <a:r>
              <a:rPr lang="en-US" sz="2200" dirty="0" err="1" smtClean="0"/>
              <a:t>Mendeley</a:t>
            </a:r>
            <a:r>
              <a:rPr lang="en-US" sz="2200" dirty="0" smtClean="0"/>
              <a:t>, Google, </a:t>
            </a:r>
            <a:r>
              <a:rPr lang="en-US" sz="2200" dirty="0" err="1" smtClean="0"/>
              <a:t>Linkedin</a:t>
            </a:r>
            <a:r>
              <a:rPr lang="en-US" sz="2200" dirty="0" smtClean="0"/>
              <a:t>. </a:t>
            </a:r>
          </a:p>
          <a:p>
            <a:r>
              <a:rPr lang="en-US" sz="2200" dirty="0" smtClean="0"/>
              <a:t>Excellent connections. 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6655" t="30696" r="37306" b="12525"/>
          <a:stretch/>
        </p:blipFill>
        <p:spPr>
          <a:xfrm>
            <a:off x="8153400" y="2009372"/>
            <a:ext cx="3451538" cy="4231451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278D-E1A2-4BC0-BAD4-60EAD982998C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6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545"/>
          <a:stretch/>
        </p:blipFill>
        <p:spPr>
          <a:xfrm>
            <a:off x="1226041" y="720458"/>
            <a:ext cx="10405396" cy="552579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20473" y="2820473"/>
            <a:ext cx="7469747" cy="17128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80A1-8064-484C-9E4B-253145AF8E66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5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7166-9CB7-408B-B0A0-FA0EA59A4F7D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25014" y="4341887"/>
            <a:ext cx="73924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Best </a:t>
            </a:r>
            <a:r>
              <a:rPr lang="en-US" sz="2400" dirty="0">
                <a:solidFill>
                  <a:srgbClr val="FF0000"/>
                </a:solidFill>
              </a:rPr>
              <a:t>tool </a:t>
            </a:r>
            <a:r>
              <a:rPr lang="en-US" sz="2400" dirty="0" smtClean="0">
                <a:solidFill>
                  <a:srgbClr val="FF0000"/>
                </a:solidFill>
              </a:rPr>
              <a:t>is </a:t>
            </a:r>
            <a:r>
              <a:rPr lang="en-US" sz="2400" dirty="0">
                <a:solidFill>
                  <a:srgbClr val="FF0000"/>
                </a:solidFill>
              </a:rPr>
              <a:t>Email signature. 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Use </a:t>
            </a:r>
            <a:r>
              <a:rPr lang="en-US" sz="2400" dirty="0">
                <a:solidFill>
                  <a:srgbClr val="FF0000"/>
                </a:solidFill>
              </a:rPr>
              <a:t>it wisely and showcase your status and accomplishment. 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Just </a:t>
            </a:r>
            <a:r>
              <a:rPr lang="en-US" sz="2400" dirty="0">
                <a:solidFill>
                  <a:srgbClr val="FF0000"/>
                </a:solidFill>
              </a:rPr>
              <a:t>like CCE added beautiful signature in our emails.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2335" r="55143" b="27853"/>
          <a:stretch/>
        </p:blipFill>
        <p:spPr>
          <a:xfrm>
            <a:off x="2294586" y="401185"/>
            <a:ext cx="7163252" cy="357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61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Author AID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51678" y="1783095"/>
            <a:ext cx="10178322" cy="3593591"/>
          </a:xfrm>
        </p:spPr>
        <p:txBody>
          <a:bodyPr>
            <a:normAutofit/>
          </a:bodyPr>
          <a:lstStyle/>
          <a:p>
            <a:r>
              <a:rPr lang="en-US" sz="2200" dirty="0" err="1"/>
              <a:t>AuthorAID</a:t>
            </a:r>
            <a:r>
              <a:rPr lang="en-US" sz="2200" dirty="0"/>
              <a:t> is a global network that </a:t>
            </a:r>
            <a:r>
              <a:rPr lang="en-US" sz="2200" dirty="0">
                <a:solidFill>
                  <a:srgbClr val="FF0000"/>
                </a:solidFill>
              </a:rPr>
              <a:t>provides support, mentoring, resources and training for researchers in developing </a:t>
            </a:r>
            <a:r>
              <a:rPr lang="en-US" sz="2200" dirty="0" smtClean="0">
                <a:solidFill>
                  <a:srgbClr val="FF0000"/>
                </a:solidFill>
              </a:rPr>
              <a:t>countries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Good place to find mentors and mentees and spread network in developing countries. </a:t>
            </a:r>
          </a:p>
          <a:p>
            <a:r>
              <a:rPr lang="en-US" sz="2200" dirty="0" smtClean="0"/>
              <a:t>Lots of </a:t>
            </a:r>
            <a:r>
              <a:rPr lang="en-US" sz="2200" dirty="0"/>
              <a:t>funding opportunities at </a:t>
            </a:r>
            <a:r>
              <a:rPr lang="en-US" sz="2200" dirty="0">
                <a:hlinkClick r:id="rId2"/>
              </a:rPr>
              <a:t>http://www.authoraid.info/en/funding</a:t>
            </a:r>
            <a:r>
              <a:rPr lang="en-US" sz="2200" dirty="0" smtClean="0">
                <a:hlinkClick r:id="rId2"/>
              </a:rPr>
              <a:t>/</a:t>
            </a:r>
            <a:endParaRPr lang="en-US" sz="2200" dirty="0" smtClean="0"/>
          </a:p>
          <a:p>
            <a:r>
              <a:rPr lang="en-US" sz="2200" dirty="0" smtClean="0"/>
              <a:t>Free online training courses available on research writing, grant proposal etc. </a:t>
            </a:r>
          </a:p>
          <a:p>
            <a:r>
              <a:rPr lang="en-US" sz="2200" dirty="0" smtClean="0"/>
              <a:t>It’s a project of INASP (International </a:t>
            </a:r>
            <a:r>
              <a:rPr lang="en-US" sz="2200" dirty="0"/>
              <a:t>Network for the Availability of Scientific </a:t>
            </a:r>
            <a:r>
              <a:rPr lang="en-US" sz="2200" dirty="0" smtClean="0"/>
              <a:t>Publications)</a:t>
            </a:r>
            <a:endParaRPr lang="en-US" sz="2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7166-9CB7-408B-B0A0-FA0EA59A4F7D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39" y="4873781"/>
            <a:ext cx="3068576" cy="100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21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875C-AC22-41D3-9E83-6EF0ED2BFD44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459"/>
          <a:stretch/>
        </p:blipFill>
        <p:spPr>
          <a:xfrm>
            <a:off x="1251678" y="392589"/>
            <a:ext cx="9849789" cy="523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60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LinkedIn post in home &amp; groups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107"/>
          <a:stretch/>
        </p:blipFill>
        <p:spPr>
          <a:xfrm>
            <a:off x="1560171" y="1189770"/>
            <a:ext cx="9280116" cy="495109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81837" y="3593206"/>
            <a:ext cx="631064" cy="9916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34119" y="2435917"/>
            <a:ext cx="4132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Opportunity to showcase or share update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84C6-087B-4EFE-9BC2-E419B4C46190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01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social media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51678" y="1616303"/>
            <a:ext cx="10178322" cy="408967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Post updates related to publication, reviews, academic accomplishments, meeting with leaders, students </a:t>
            </a:r>
            <a:r>
              <a:rPr lang="en-US" dirty="0" err="1" smtClean="0"/>
              <a:t>etc</a:t>
            </a:r>
            <a:r>
              <a:rPr lang="en-US" dirty="0" smtClean="0"/>
              <a:t> so that people can track your progress.</a:t>
            </a:r>
          </a:p>
          <a:p>
            <a:r>
              <a:rPr lang="en-US" dirty="0" smtClean="0"/>
              <a:t>Use subject related groups in Facebook, LinkedIn, </a:t>
            </a:r>
            <a:r>
              <a:rPr lang="en-US" dirty="0" err="1" smtClean="0"/>
              <a:t>Instagram</a:t>
            </a:r>
            <a:r>
              <a:rPr lang="en-US" dirty="0" smtClean="0"/>
              <a:t>, What's app </a:t>
            </a:r>
            <a:r>
              <a:rPr lang="en-US" dirty="0" err="1" smtClean="0"/>
              <a:t>etc</a:t>
            </a:r>
            <a:r>
              <a:rPr lang="en-US" dirty="0" smtClean="0"/>
              <a:t> to promote your accomplishment.</a:t>
            </a:r>
          </a:p>
          <a:p>
            <a:r>
              <a:rPr lang="en-US" dirty="0" smtClean="0"/>
              <a:t>Comment on others works and this way enlarge your circle of influence. </a:t>
            </a:r>
          </a:p>
          <a:p>
            <a:r>
              <a:rPr lang="en-US" dirty="0" smtClean="0"/>
              <a:t>Use trending hashtags (#) on </a:t>
            </a:r>
            <a:r>
              <a:rPr lang="en-US" dirty="0" err="1" smtClean="0"/>
              <a:t>facebook</a:t>
            </a:r>
            <a:r>
              <a:rPr lang="en-US" dirty="0" smtClean="0"/>
              <a:t>, twitter and </a:t>
            </a:r>
            <a:r>
              <a:rPr lang="en-US" dirty="0" err="1" smtClean="0"/>
              <a:t>instagram</a:t>
            </a:r>
            <a:r>
              <a:rPr lang="en-US" dirty="0" smtClean="0"/>
              <a:t> to flow with time and trend. 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hootsuite</a:t>
            </a:r>
            <a:r>
              <a:rPr lang="en-US" dirty="0" smtClean="0"/>
              <a:t>, buffer, </a:t>
            </a:r>
            <a:r>
              <a:rPr lang="en-US" dirty="0" err="1" smtClean="0"/>
              <a:t>Zapier</a:t>
            </a:r>
            <a:r>
              <a:rPr lang="en-US" dirty="0" smtClean="0"/>
              <a:t>, IFTTT </a:t>
            </a:r>
            <a:r>
              <a:rPr lang="en-US" dirty="0" err="1" smtClean="0"/>
              <a:t>etc</a:t>
            </a:r>
            <a:r>
              <a:rPr lang="en-US" dirty="0" smtClean="0"/>
              <a:t> to automate and analyze your social media postings. It save time by automation. 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Calendely</a:t>
            </a:r>
            <a:r>
              <a:rPr lang="en-US" dirty="0" smtClean="0"/>
              <a:t> for appointment in signature.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Best tool id Email signature. Use it wisely and showcase your status and accomplishment. </a:t>
            </a:r>
            <a:r>
              <a:rPr lang="en-US" sz="2600" dirty="0" smtClean="0">
                <a:solidFill>
                  <a:srgbClr val="FF0000"/>
                </a:solidFill>
              </a:rPr>
              <a:t>Just like CCE added beautiful signature in our emails. 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1EF6-85EC-4C05-B55A-8B76E93DE094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427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21" y="1558618"/>
            <a:ext cx="8420704" cy="363156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FA70-A8F4-4D93-A6DF-9C74F3663F9C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38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get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How to develop a digital image and researcher identity that market your accomplishments?</a:t>
            </a:r>
          </a:p>
          <a:p>
            <a:pPr lvl="0"/>
            <a:r>
              <a:rPr lang="en-US" sz="2400" dirty="0"/>
              <a:t>How to increase citation index of published article?</a:t>
            </a:r>
          </a:p>
          <a:p>
            <a:pPr lvl="0"/>
            <a:r>
              <a:rPr lang="en-US" sz="2400" dirty="0"/>
              <a:t>Which social media tools can be helpful?</a:t>
            </a:r>
          </a:p>
          <a:p>
            <a:pPr lvl="0"/>
            <a:r>
              <a:rPr lang="en-US" sz="2400" dirty="0"/>
              <a:t>How to connect necessary apps (FB, LinkedIn, Twitter) and automate sharing (Buffer or Hoot suite)?</a:t>
            </a:r>
          </a:p>
          <a:p>
            <a:pPr lvl="0"/>
            <a:r>
              <a:rPr lang="en-US" sz="2400" dirty="0"/>
              <a:t>How to make personal blog, website and YouTube channel for marketing?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2035-7D48-42AB-A6FB-045930077DFC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82776"/>
          </a:xfrm>
        </p:spPr>
        <p:txBody>
          <a:bodyPr>
            <a:normAutofit/>
          </a:bodyPr>
          <a:lstStyle/>
          <a:p>
            <a:r>
              <a:rPr lang="en-US" dirty="0" smtClean="0"/>
              <a:t>We need to be Resourceful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13019"/>
            <a:ext cx="4800600" cy="4179194"/>
          </a:xfrm>
        </p:spPr>
        <p:txBody>
          <a:bodyPr>
            <a:noAutofit/>
          </a:bodyPr>
          <a:lstStyle/>
          <a:p>
            <a:r>
              <a:rPr lang="en-US" sz="2400" dirty="0" smtClean="0"/>
              <a:t>ORCID (Global Identity)</a:t>
            </a:r>
          </a:p>
          <a:p>
            <a:r>
              <a:rPr lang="en-US" sz="2400" dirty="0" smtClean="0"/>
              <a:t>Academia </a:t>
            </a:r>
            <a:r>
              <a:rPr lang="en-US" sz="2400" dirty="0" err="1" smtClean="0"/>
              <a:t>Edu</a:t>
            </a:r>
            <a:r>
              <a:rPr lang="en-US" sz="2400" dirty="0" smtClean="0"/>
              <a:t> </a:t>
            </a:r>
            <a:r>
              <a:rPr lang="en-US" sz="2400" dirty="0"/>
              <a:t>(Networking &amp; Citation)</a:t>
            </a:r>
          </a:p>
          <a:p>
            <a:r>
              <a:rPr lang="en-US" sz="2400" dirty="0" smtClean="0"/>
              <a:t>Research Gate (Networking &amp; Citation)</a:t>
            </a:r>
          </a:p>
          <a:p>
            <a:r>
              <a:rPr lang="en-US" sz="2400" dirty="0" smtClean="0"/>
              <a:t>Google Scholar (For citation)</a:t>
            </a:r>
          </a:p>
          <a:p>
            <a:r>
              <a:rPr lang="en-US" sz="2400" dirty="0" err="1" smtClean="0"/>
              <a:t>Mendeley</a:t>
            </a:r>
            <a:r>
              <a:rPr lang="en-US" sz="2400" dirty="0" smtClean="0"/>
              <a:t> (For Networking)</a:t>
            </a:r>
          </a:p>
          <a:p>
            <a:r>
              <a:rPr lang="en-US" sz="2400" dirty="0" err="1" smtClean="0"/>
              <a:t>Publon</a:t>
            </a:r>
            <a:r>
              <a:rPr lang="en-US" sz="2400" dirty="0" smtClean="0"/>
              <a:t> (Reviewers Network and Showcase)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629400" y="1813019"/>
            <a:ext cx="4800600" cy="36195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Calendely</a:t>
            </a:r>
            <a:r>
              <a:rPr lang="en-US" sz="2400" dirty="0" smtClean="0"/>
              <a:t> (Appointment Tool)</a:t>
            </a:r>
          </a:p>
          <a:p>
            <a:r>
              <a:rPr lang="en-US" sz="2400" dirty="0"/>
              <a:t># on Twitter and </a:t>
            </a:r>
            <a:r>
              <a:rPr lang="en-US" sz="2400" dirty="0" smtClean="0"/>
              <a:t>Facebook </a:t>
            </a:r>
            <a:r>
              <a:rPr lang="en-US" sz="2400" dirty="0"/>
              <a:t>(Networking)</a:t>
            </a:r>
          </a:p>
          <a:p>
            <a:r>
              <a:rPr lang="en-US" sz="2400" dirty="0" smtClean="0"/>
              <a:t>LinkedIn </a:t>
            </a:r>
            <a:r>
              <a:rPr lang="en-US" sz="2400" dirty="0"/>
              <a:t>(Networking)</a:t>
            </a:r>
          </a:p>
          <a:p>
            <a:r>
              <a:rPr lang="en-US" sz="2400" dirty="0" err="1" smtClean="0"/>
              <a:t>Instagram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YouTube Channel</a:t>
            </a:r>
          </a:p>
          <a:p>
            <a:r>
              <a:rPr lang="en-US" sz="2400" dirty="0" smtClean="0"/>
              <a:t>Zoom cloud meeting app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F177-7BDA-4633-B890-FCF6AF10CAFD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5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53987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 smtClean="0"/>
              <a:t>need self </a:t>
            </a:r>
            <a:r>
              <a:rPr lang="en-US" dirty="0" smtClean="0"/>
              <a:t>marketing..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75" y="1615156"/>
            <a:ext cx="8007015" cy="4131279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2C92-60FA-4806-A11A-A799E9131F2C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9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33004"/>
          </a:xfrm>
        </p:spPr>
        <p:txBody>
          <a:bodyPr/>
          <a:lstStyle/>
          <a:p>
            <a:r>
              <a:rPr lang="en-US" dirty="0" smtClean="0"/>
              <a:t>ORCID </a:t>
            </a:r>
            <a:r>
              <a:rPr lang="en-US" sz="2800" dirty="0" smtClean="0"/>
              <a:t>(Connecting </a:t>
            </a:r>
            <a:r>
              <a:rPr lang="en-US" sz="2800" dirty="0"/>
              <a:t>Research and </a:t>
            </a:r>
            <a:r>
              <a:rPr lang="en-US" sz="2800" dirty="0" smtClean="0"/>
              <a:t>Researchers)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1476752"/>
            <a:ext cx="5439714" cy="487253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ORCID provides a persistent digital </a:t>
            </a:r>
            <a:r>
              <a:rPr lang="en-US" dirty="0" smtClean="0"/>
              <a:t>identity </a:t>
            </a:r>
            <a:r>
              <a:rPr lang="en-US" dirty="0"/>
              <a:t>that </a:t>
            </a:r>
            <a:r>
              <a:rPr lang="en-US" dirty="0">
                <a:solidFill>
                  <a:srgbClr val="FF0000"/>
                </a:solidFill>
              </a:rPr>
              <a:t>distinguishes you </a:t>
            </a:r>
            <a:r>
              <a:rPr lang="en-US" dirty="0"/>
              <a:t>from every other researcher and, through </a:t>
            </a:r>
            <a:r>
              <a:rPr lang="en-US" dirty="0">
                <a:solidFill>
                  <a:srgbClr val="FF0000"/>
                </a:solidFill>
              </a:rPr>
              <a:t>integration in key research workflows </a:t>
            </a:r>
            <a:r>
              <a:rPr lang="en-US" dirty="0"/>
              <a:t>such as </a:t>
            </a:r>
            <a:r>
              <a:rPr lang="en-US" dirty="0" smtClean="0"/>
              <a:t>manuscript (All Springer and world class accept ORCID ID) </a:t>
            </a:r>
            <a:r>
              <a:rPr lang="en-US" dirty="0"/>
              <a:t>and grant submission, </a:t>
            </a:r>
            <a:r>
              <a:rPr lang="en-US" dirty="0">
                <a:solidFill>
                  <a:srgbClr val="FF0000"/>
                </a:solidFill>
              </a:rPr>
              <a:t>supports automated linkages </a:t>
            </a:r>
            <a:r>
              <a:rPr lang="en-US" dirty="0"/>
              <a:t>between you and your professional activities ensuring that your work is </a:t>
            </a:r>
            <a:r>
              <a:rPr lang="en-US" dirty="0" smtClean="0"/>
              <a:t>recognized.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://orcid.org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Login using Google / Facebook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166" y="1515389"/>
            <a:ext cx="4732986" cy="466405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E2F3-EFA5-43E4-A542-F6920A151872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4" y="725555"/>
            <a:ext cx="10058400" cy="535318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8CB0-7DA1-48EB-A6DB-0B19B2D15B06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Academia </a:t>
            </a:r>
            <a:r>
              <a:rPr lang="en-US" dirty="0" err="1" smtClean="0"/>
              <a:t>Edu</a:t>
            </a:r>
            <a:r>
              <a:rPr lang="en-US" dirty="0" smtClean="0"/>
              <a:t> </a:t>
            </a:r>
            <a:r>
              <a:rPr lang="en-US" sz="3200" dirty="0" smtClean="0"/>
              <a:t>[Share Research]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767069"/>
          </a:xfrm>
        </p:spPr>
        <p:txBody>
          <a:bodyPr>
            <a:noAutofit/>
          </a:bodyPr>
          <a:lstStyle/>
          <a:p>
            <a:pPr algn="just"/>
            <a:r>
              <a:rPr lang="en-US" sz="2200" dirty="0" smtClean="0">
                <a:solidFill>
                  <a:srgbClr val="FF0000"/>
                </a:solidFill>
              </a:rPr>
              <a:t>According to a study by PLOS (Public Library  of Science) research shared in Academia </a:t>
            </a:r>
            <a:r>
              <a:rPr lang="en-US" sz="2200" dirty="0" err="1" smtClean="0">
                <a:solidFill>
                  <a:srgbClr val="FF0000"/>
                </a:solidFill>
              </a:rPr>
              <a:t>Edu</a:t>
            </a:r>
            <a:r>
              <a:rPr lang="en-US" sz="2200" dirty="0" smtClean="0">
                <a:solidFill>
                  <a:srgbClr val="FF0000"/>
                </a:solidFill>
              </a:rPr>
              <a:t> collect 69% more citation than other depository. </a:t>
            </a:r>
          </a:p>
          <a:p>
            <a:pPr algn="just"/>
            <a:r>
              <a:rPr lang="en-US" sz="2200" dirty="0" smtClean="0"/>
              <a:t>It is </a:t>
            </a:r>
            <a:r>
              <a:rPr lang="en-US" sz="2200" dirty="0"/>
              <a:t>an open-science platform to bring the world's research online, available to all, for free. With over 60 million registered users, Academia is rapidly transforming the way researchers share their work</a:t>
            </a:r>
            <a:r>
              <a:rPr lang="en-US" sz="2200" dirty="0" smtClean="0"/>
              <a:t>.</a:t>
            </a:r>
          </a:p>
          <a:p>
            <a:pPr algn="just"/>
            <a:r>
              <a:rPr lang="en-US" sz="2200" dirty="0"/>
              <a:t>A</a:t>
            </a:r>
            <a:r>
              <a:rPr lang="en-US" sz="2200" dirty="0" smtClean="0"/>
              <a:t> </a:t>
            </a:r>
            <a:r>
              <a:rPr lang="en-US" sz="2200" dirty="0"/>
              <a:t>small team of 25 people passionate about building great software to open up science. In 2016 </a:t>
            </a:r>
            <a:r>
              <a:rPr lang="en-US" sz="2200" dirty="0" smtClean="0"/>
              <a:t>they </a:t>
            </a:r>
            <a:r>
              <a:rPr lang="en-US" sz="2200" dirty="0"/>
              <a:t>raised $11 million to fuel the growth of the platform and the team</a:t>
            </a:r>
            <a:r>
              <a:rPr lang="en-US" sz="2200" dirty="0" smtClean="0"/>
              <a:t>.</a:t>
            </a:r>
          </a:p>
          <a:p>
            <a:pPr algn="just"/>
            <a:r>
              <a:rPr lang="en-US" sz="2200" dirty="0" smtClean="0"/>
              <a:t>Login Google, Facebook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273A-4172-4755-A78B-32BF0FC8D866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2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546"/>
          <a:stretch/>
        </p:blipFill>
        <p:spPr>
          <a:xfrm>
            <a:off x="1110132" y="475985"/>
            <a:ext cx="10429338" cy="5538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2473" y="2871989"/>
            <a:ext cx="345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See the impact of research &amp; views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77C2-828E-4B95-BFAB-215A16F30D45}" type="datetime1">
              <a:rPr lang="en-US" smtClean="0"/>
              <a:t>3/7/2018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Priy B Dwivedi, Senior Lecturer, Caledonian College of Engineering, Oman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44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286</TotalTime>
  <Words>1145</Words>
  <Application>Microsoft Office PowerPoint</Application>
  <PresentationFormat>Widescreen</PresentationFormat>
  <Paragraphs>122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Gill Sans MT</vt:lpstr>
      <vt:lpstr>Impact</vt:lpstr>
      <vt:lpstr>Wingdings</vt:lpstr>
      <vt:lpstr>Badge</vt:lpstr>
      <vt:lpstr>Self Marketing Tools &amp; strategies for Academic Researchers</vt:lpstr>
      <vt:lpstr>PowerPoint Presentation</vt:lpstr>
      <vt:lpstr>What you will get today</vt:lpstr>
      <vt:lpstr>We need to be Resourceful</vt:lpstr>
      <vt:lpstr>we need self marketing..</vt:lpstr>
      <vt:lpstr>ORCID (Connecting Research and Researchers)</vt:lpstr>
      <vt:lpstr>PowerPoint Presentation</vt:lpstr>
      <vt:lpstr>Academia Edu [Share Research]</vt:lpstr>
      <vt:lpstr>PowerPoint Presentation</vt:lpstr>
      <vt:lpstr>PowerPoint Presentation</vt:lpstr>
      <vt:lpstr>Research Gate</vt:lpstr>
      <vt:lpstr>PowerPoint Presentation</vt:lpstr>
      <vt:lpstr>PowerPoint Presentation</vt:lpstr>
      <vt:lpstr>Google Scholar</vt:lpstr>
      <vt:lpstr>PowerPoint Presentation</vt:lpstr>
      <vt:lpstr>Mendeley</vt:lpstr>
      <vt:lpstr>PowerPoint Presentation</vt:lpstr>
      <vt:lpstr>Publon (by clarivate: Company behind TR, WOS etc)</vt:lpstr>
      <vt:lpstr>PowerPoint Presentation</vt:lpstr>
      <vt:lpstr>Author AID</vt:lpstr>
      <vt:lpstr>PowerPoint Presentation</vt:lpstr>
      <vt:lpstr>LinkedIn post in home &amp; groups</vt:lpstr>
      <vt:lpstr>Use social media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Marketing Tools &amp; strategies for Academic Researchers</dc:title>
  <dc:creator>Priy Brat Dwivedi</dc:creator>
  <cp:lastModifiedBy>Priy Brat Dwivedi</cp:lastModifiedBy>
  <cp:revision>76</cp:revision>
  <dcterms:created xsi:type="dcterms:W3CDTF">2018-03-01T04:23:31Z</dcterms:created>
  <dcterms:modified xsi:type="dcterms:W3CDTF">2018-03-07T10:38:36Z</dcterms:modified>
</cp:coreProperties>
</file>